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1E09"/>
    <a:srgbClr val="DE1E09"/>
    <a:srgbClr val="4F81BD"/>
    <a:srgbClr val="DC1E08"/>
    <a:srgbClr val="DD1F09"/>
    <a:srgbClr val="E42828"/>
    <a:srgbClr val="9966FF"/>
    <a:srgbClr val="FF9933"/>
    <a:srgbClr val="00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65" autoAdjust="0"/>
    <p:restoredTop sz="94660"/>
  </p:normalViewPr>
  <p:slideViewPr>
    <p:cSldViewPr>
      <p:cViewPr varScale="1">
        <p:scale>
          <a:sx n="58" d="100"/>
          <a:sy n="58" d="100"/>
        </p:scale>
        <p:origin x="1829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076142" cy="511649"/>
          </a:xfrm>
          <a:prstGeom prst="rect">
            <a:avLst/>
          </a:prstGeom>
        </p:spPr>
        <p:txBody>
          <a:bodyPr vert="horz" lIns="94600" tIns="47301" rIns="94600" bIns="47301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505" y="1"/>
            <a:ext cx="3076142" cy="511649"/>
          </a:xfrm>
          <a:prstGeom prst="rect">
            <a:avLst/>
          </a:prstGeom>
        </p:spPr>
        <p:txBody>
          <a:bodyPr vert="horz" lIns="94600" tIns="47301" rIns="94600" bIns="47301" rtlCol="0"/>
          <a:lstStyle>
            <a:lvl1pPr algn="r">
              <a:defRPr sz="1300"/>
            </a:lvl1pPr>
          </a:lstStyle>
          <a:p>
            <a:fld id="{EFE2A2C6-10B1-4377-BB5E-A8EA829F911A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22500" y="768350"/>
            <a:ext cx="2654300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00" tIns="47301" rIns="94600" bIns="4730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264" y="4861482"/>
            <a:ext cx="5678778" cy="4604841"/>
          </a:xfrm>
          <a:prstGeom prst="rect">
            <a:avLst/>
          </a:prstGeom>
        </p:spPr>
        <p:txBody>
          <a:bodyPr vert="horz" lIns="94600" tIns="47301" rIns="94600" bIns="4730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721332"/>
            <a:ext cx="3076142" cy="511648"/>
          </a:xfrm>
          <a:prstGeom prst="rect">
            <a:avLst/>
          </a:prstGeom>
        </p:spPr>
        <p:txBody>
          <a:bodyPr vert="horz" lIns="94600" tIns="47301" rIns="94600" bIns="4730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505" y="9721332"/>
            <a:ext cx="3076142" cy="511648"/>
          </a:xfrm>
          <a:prstGeom prst="rect">
            <a:avLst/>
          </a:prstGeom>
        </p:spPr>
        <p:txBody>
          <a:bodyPr vert="horz" lIns="94600" tIns="47301" rIns="94600" bIns="47301" rtlCol="0" anchor="b"/>
          <a:lstStyle>
            <a:lvl1pPr algn="r">
              <a:defRPr sz="1300"/>
            </a:lvl1pPr>
          </a:lstStyle>
          <a:p>
            <a:fld id="{E1B53861-D3A3-4CAE-BBED-6F46FE46BF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320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22500" y="768350"/>
            <a:ext cx="2654300" cy="3835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53861-D3A3-4CAE-BBED-6F46FE46BF9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801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5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D6C4-12CD-416A-A2E4-AB5BF6CF1ACE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D22D-1250-4F6E-A5D1-20C425C87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737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D6C4-12CD-416A-A2E4-AB5BF6CF1ACE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D22D-1250-4F6E-A5D1-20C425C87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485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8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D6C4-12CD-416A-A2E4-AB5BF6CF1ACE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D22D-1250-4F6E-A5D1-20C425C87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167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D6C4-12CD-416A-A2E4-AB5BF6CF1ACE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D22D-1250-4F6E-A5D1-20C425C87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924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D6C4-12CD-416A-A2E4-AB5BF6CF1ACE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D22D-1250-4F6E-A5D1-20C425C87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698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80" y="3081870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5" y="3081870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D6C4-12CD-416A-A2E4-AB5BF6CF1ACE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D22D-1250-4F6E-A5D1-20C425C87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068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4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4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D6C4-12CD-416A-A2E4-AB5BF6CF1ACE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D22D-1250-4F6E-A5D1-20C425C87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181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D6C4-12CD-416A-A2E4-AB5BF6CF1ACE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D22D-1250-4F6E-A5D1-20C425C87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70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D6C4-12CD-416A-A2E4-AB5BF6CF1ACE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D22D-1250-4F6E-A5D1-20C425C87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0620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5" y="394408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92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5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D6C4-12CD-416A-A2E4-AB5BF6CF1ACE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D22D-1250-4F6E-A5D1-20C425C87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424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3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5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D6C4-12CD-416A-A2E4-AB5BF6CF1ACE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D22D-1250-4F6E-A5D1-20C425C87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73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4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DD6C4-12CD-416A-A2E4-AB5BF6CF1ACE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8D22D-1250-4F6E-A5D1-20C425C87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713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95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8" indent="-3428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6" indent="-285748" algn="l" defTabSz="91439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rd.yahoo.co.jp/o/image/RV=1/RE=1573103496/RH=b3JkLnlhaG9vLmNvLmpw/RB=/RU=aHR0cHM6Ly9wdWJsaWNkb21haW5xLm5ldC9qYXBhbmVzZS1uZXcteWVhci0wMDAxMzk0Lw--/RS=%5eADBDKBFCjo1Ahhs0lBuWDvyNv4XQgo-;_ylt=A2RimFMHVsJd3FIAcBuU3uV7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https://ord.yahoo.co.jp/o/image/RV=1/RE=1573103497/RH=b3JkLnlhaG9vLmNvLmpw/RB=/RU=aHR0cDovL3d3dy53YW5wYWd1LmNvbS9uZW5nYTQ0Lmh0bWw-/RS=%5eADBm1BcmiO9yZQ01wN2s7JNuEHsII0-;_ylt=A2RivdAIVsJd7DkANh2U3uV7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図 28" descr="「イラスト 無料 ...」の画像検索結果">
            <a:hlinkClick r:id="rId3" tgtFrame="imagewin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00" y="6732000"/>
            <a:ext cx="1730925" cy="13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図 43" descr="「イラスト 無料 ...」の画像検索結果">
            <a:hlinkClick r:id="rId5" tgtFrame="imagewin"/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18153">
            <a:off x="417139" y="1234867"/>
            <a:ext cx="2153764" cy="182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円弧 26"/>
          <p:cNvSpPr/>
          <p:nvPr/>
        </p:nvSpPr>
        <p:spPr>
          <a:xfrm rot="5400000">
            <a:off x="2233994" y="-2931487"/>
            <a:ext cx="5054315" cy="5308294"/>
          </a:xfrm>
          <a:prstGeom prst="arc">
            <a:avLst>
              <a:gd name="adj1" fmla="val 16615168"/>
              <a:gd name="adj2" fmla="val 5050976"/>
            </a:avLst>
          </a:prstGeom>
          <a:solidFill>
            <a:srgbClr val="DD1E09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/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171973"/>
              </p:ext>
            </p:extLst>
          </p:nvPr>
        </p:nvGraphicFramePr>
        <p:xfrm>
          <a:off x="116568" y="4320000"/>
          <a:ext cx="6624800" cy="2194934"/>
        </p:xfrm>
        <a:graphic>
          <a:graphicData uri="http://schemas.openxmlformats.org/drawingml/2006/table">
            <a:tbl>
              <a:tblPr firstRow="1" firstCol="1" bandRow="1"/>
              <a:tblGrid>
                <a:gridCol w="3273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02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0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3734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開設場所</a:t>
                      </a:r>
                    </a:p>
                  </a:txBody>
                  <a:tcPr marL="64066" marR="64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12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連絡先</a:t>
                      </a:r>
                      <a:endParaRPr lang="ja-JP" sz="1200" b="1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4066" marR="64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開所時間</a:t>
                      </a:r>
                      <a:endParaRPr lang="ja-JP" sz="1200" b="1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4066" marR="64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altLang="ja-JP" sz="1100" b="1" kern="1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kern="100" dirty="0" smtClean="0">
                          <a:solidFill>
                            <a:srgbClr val="00206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鳥取</a:t>
                      </a:r>
                      <a:r>
                        <a:rPr lang="ja-JP" altLang="en-US" sz="1800" b="1" kern="100" dirty="0" smtClean="0">
                          <a:solidFill>
                            <a:srgbClr val="00206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県立</a:t>
                      </a:r>
                      <a:r>
                        <a:rPr lang="ja-JP" altLang="en-US" sz="1800" b="1" kern="100" dirty="0" smtClean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鳥取</a:t>
                      </a:r>
                      <a:r>
                        <a:rPr lang="ja-JP" altLang="en-US" sz="1400" b="1" kern="100" dirty="0" smtClean="0">
                          <a:solidFill>
                            <a:srgbClr val="00206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ハローワーク</a:t>
                      </a:r>
                      <a:endParaRPr lang="en-US" altLang="ja-JP" sz="1400" b="1" kern="100" dirty="0" smtClean="0">
                        <a:solidFill>
                          <a:srgbClr val="00206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（鳥取市東品治町</a:t>
                      </a:r>
                      <a:r>
                        <a:rPr lang="en-US" altLang="ja-JP" sz="11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111-1</a:t>
                      </a:r>
                      <a:r>
                        <a:rPr lang="ja-JP" altLang="en-US" sz="11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ＪＲ鳥取駅構内）</a:t>
                      </a:r>
                    </a:p>
                  </a:txBody>
                  <a:tcPr marL="64066" marR="64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 </a:t>
                      </a:r>
                    </a:p>
                    <a:p>
                      <a:pPr marR="20955" algn="ctr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1932940" algn="l"/>
                        </a:tabLst>
                      </a:pPr>
                      <a:r>
                        <a:rPr kumimoji="1" lang="ja-JP" alt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☎</a:t>
                      </a:r>
                      <a:r>
                        <a:rPr lang="ja-JP" altLang="ja-JP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０８５７</a:t>
                      </a:r>
                      <a:r>
                        <a:rPr lang="en-US" altLang="ja-JP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-</a:t>
                      </a:r>
                      <a:r>
                        <a:rPr lang="ja-JP" altLang="en-US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５１</a:t>
                      </a:r>
                      <a:r>
                        <a:rPr lang="en-US" altLang="ja-JP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-</a:t>
                      </a:r>
                      <a:r>
                        <a:rPr lang="ja-JP" altLang="en-US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０５０１</a:t>
                      </a:r>
                      <a:endParaRPr lang="ja-JP" altLang="ja-JP" sz="1000" b="1" kern="1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R="20955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Ⓕ</a:t>
                      </a:r>
                      <a:r>
                        <a:rPr lang="ja-JP" altLang="ja-JP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０８５７</a:t>
                      </a:r>
                      <a:r>
                        <a:rPr lang="en-US" altLang="ja-JP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-</a:t>
                      </a:r>
                      <a:r>
                        <a:rPr lang="ja-JP" altLang="en-US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５１</a:t>
                      </a:r>
                      <a:r>
                        <a:rPr lang="en-US" altLang="ja-JP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-</a:t>
                      </a:r>
                      <a:r>
                        <a:rPr lang="ja-JP" altLang="en-US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０５０２</a:t>
                      </a:r>
                      <a:endParaRPr lang="ja-JP" altLang="ja-JP" sz="1000" b="1" kern="1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4066" marR="64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R="20955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午前１０時～</a:t>
                      </a:r>
                      <a:endParaRPr lang="en-US" altLang="ja-JP" sz="1000" b="1" kern="1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R="20955"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午後６時１５分</a:t>
                      </a:r>
                      <a:endParaRPr lang="ja-JP" altLang="ja-JP" sz="1000" b="1" kern="1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4066" marR="64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253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altLang="ja-JP" sz="1000" b="1" kern="1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kern="100" dirty="0" smtClean="0">
                          <a:solidFill>
                            <a:srgbClr val="00206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鳥取</a:t>
                      </a:r>
                      <a:r>
                        <a:rPr lang="ja-JP" altLang="en-US" sz="1800" b="1" kern="100" dirty="0" smtClean="0">
                          <a:solidFill>
                            <a:srgbClr val="00206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県立</a:t>
                      </a:r>
                      <a:r>
                        <a:rPr lang="ja-JP" altLang="en-US" sz="1800" b="1" kern="100" dirty="0" smtClean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倉吉</a:t>
                      </a:r>
                      <a:r>
                        <a:rPr lang="ja-JP" altLang="en-US" sz="1400" b="1" kern="100" dirty="0" smtClean="0">
                          <a:solidFill>
                            <a:srgbClr val="00206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ハローワーク</a:t>
                      </a:r>
                      <a:endParaRPr lang="en-US" altLang="ja-JP" sz="1400" b="1" kern="100" dirty="0" smtClean="0">
                        <a:solidFill>
                          <a:srgbClr val="00206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（倉吉市山根</a:t>
                      </a:r>
                      <a:r>
                        <a:rPr lang="en-US" altLang="ja-JP" sz="11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557</a:t>
                      </a:r>
                      <a:r>
                        <a:rPr lang="ja-JP" altLang="en-US" sz="11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－</a:t>
                      </a:r>
                      <a:r>
                        <a:rPr lang="en-US" altLang="ja-JP" sz="11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lang="ja-JP" altLang="en-US" sz="11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パープルタウン１階）</a:t>
                      </a:r>
                      <a:endParaRPr lang="en-US" altLang="ja-JP" sz="1100" b="1" kern="1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4066" marR="64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588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1000" b="1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☎</a:t>
                      </a:r>
                      <a:r>
                        <a:rPr lang="ja-JP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０８５８</a:t>
                      </a:r>
                      <a:r>
                        <a:rPr lang="en-US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-</a:t>
                      </a:r>
                      <a:r>
                        <a:rPr lang="ja-JP" altLang="en-US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２４</a:t>
                      </a:r>
                      <a:r>
                        <a:rPr lang="en-US" altLang="ja-JP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-</a:t>
                      </a:r>
                      <a:r>
                        <a:rPr lang="ja-JP" altLang="en-US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６１１２</a:t>
                      </a:r>
                      <a:endParaRPr lang="en-US" altLang="ja-JP" sz="1000" b="1" kern="1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Ⓕ</a:t>
                      </a:r>
                      <a:r>
                        <a:rPr lang="ja-JP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０８５８</a:t>
                      </a:r>
                      <a:r>
                        <a:rPr lang="en-US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-</a:t>
                      </a:r>
                      <a:r>
                        <a:rPr lang="ja-JP" altLang="en-US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２４</a:t>
                      </a:r>
                      <a:r>
                        <a:rPr lang="en-US" altLang="ja-JP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-</a:t>
                      </a:r>
                      <a:r>
                        <a:rPr lang="ja-JP" altLang="en-US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６１１３</a:t>
                      </a:r>
                      <a:endParaRPr lang="ja-JP" altLang="ja-JP" sz="1000" b="1" kern="1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4066" marR="64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R="5588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ja-JP" altLang="ja-JP" sz="1000" b="1" kern="1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4066" marR="64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374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altLang="ja-JP" sz="1400" b="1" kern="1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kern="100" dirty="0" smtClean="0">
                          <a:solidFill>
                            <a:srgbClr val="00206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鳥取</a:t>
                      </a:r>
                      <a:r>
                        <a:rPr lang="ja-JP" altLang="en-US" sz="1800" b="1" kern="100" dirty="0" smtClean="0">
                          <a:solidFill>
                            <a:srgbClr val="00206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県立</a:t>
                      </a:r>
                      <a:r>
                        <a:rPr lang="ja-JP" altLang="en-US" sz="1800" b="1" kern="100" dirty="0" smtClean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米子</a:t>
                      </a:r>
                      <a:r>
                        <a:rPr lang="ja-JP" altLang="en-US" sz="1400" b="1" kern="100" dirty="0" smtClean="0">
                          <a:solidFill>
                            <a:srgbClr val="00206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ハローワーク</a:t>
                      </a:r>
                      <a:endParaRPr lang="en-US" altLang="ja-JP" sz="1400" b="1" kern="100" dirty="0" smtClean="0">
                        <a:solidFill>
                          <a:srgbClr val="00206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1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（米子市末広町</a:t>
                      </a:r>
                      <a:r>
                        <a:rPr lang="en-US" altLang="ja-JP" sz="11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311</a:t>
                      </a:r>
                      <a:r>
                        <a:rPr lang="ja-JP" altLang="ja-JP" sz="11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イオン米子駅前店</a:t>
                      </a:r>
                      <a:r>
                        <a:rPr lang="en-US" altLang="ja-JP" sz="11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</a:t>
                      </a:r>
                      <a:r>
                        <a:rPr lang="ja-JP" altLang="ja-JP" sz="11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階）</a:t>
                      </a:r>
                    </a:p>
                  </a:txBody>
                  <a:tcPr marL="64066" marR="64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kumimoji="1" lang="en-US" altLang="ja-JP" sz="10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☎</a:t>
                      </a:r>
                      <a:r>
                        <a:rPr lang="ja-JP" altLang="ja-JP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０８５９</a:t>
                      </a:r>
                      <a:r>
                        <a:rPr lang="en-US" altLang="ja-JP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-</a:t>
                      </a:r>
                      <a:r>
                        <a:rPr lang="ja-JP" altLang="ja-JP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２１</a:t>
                      </a:r>
                      <a:r>
                        <a:rPr lang="en-US" altLang="ja-JP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-</a:t>
                      </a:r>
                      <a:r>
                        <a:rPr lang="ja-JP" altLang="ja-JP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４５８</a:t>
                      </a:r>
                      <a:r>
                        <a:rPr lang="ja-JP" altLang="en-US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５</a:t>
                      </a:r>
                      <a:endParaRPr kumimoji="1" lang="en-US" altLang="ja-JP" sz="10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Ⓕ</a:t>
                      </a:r>
                      <a:r>
                        <a:rPr lang="ja-JP" altLang="ja-JP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０８５９</a:t>
                      </a:r>
                      <a:r>
                        <a:rPr lang="en-US" altLang="ja-JP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-</a:t>
                      </a:r>
                      <a:r>
                        <a:rPr lang="ja-JP" altLang="ja-JP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２１</a:t>
                      </a:r>
                      <a:r>
                        <a:rPr lang="en-US" altLang="ja-JP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-</a:t>
                      </a:r>
                      <a:r>
                        <a:rPr lang="ja-JP" altLang="ja-JP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４５８６</a:t>
                      </a:r>
                    </a:p>
                  </a:txBody>
                  <a:tcPr marL="64066" marR="64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ja-JP" altLang="ja-JP" sz="1000" b="1" kern="1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4066" marR="64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altLang="ja-JP" sz="1400" b="1" kern="1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kern="100" dirty="0" smtClean="0">
                          <a:solidFill>
                            <a:srgbClr val="00206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鳥取</a:t>
                      </a:r>
                      <a:r>
                        <a:rPr lang="ja-JP" altLang="en-US" sz="1800" b="1" kern="100" dirty="0" smtClean="0">
                          <a:solidFill>
                            <a:srgbClr val="00206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県立</a:t>
                      </a:r>
                      <a:r>
                        <a:rPr lang="ja-JP" altLang="en-US" sz="1800" b="1" kern="100" dirty="0" smtClean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境港</a:t>
                      </a:r>
                      <a:r>
                        <a:rPr lang="ja-JP" altLang="en-US" sz="1400" b="1" kern="100" dirty="0" smtClean="0">
                          <a:solidFill>
                            <a:srgbClr val="00206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ハローワーク</a:t>
                      </a:r>
                      <a:endParaRPr lang="en-US" altLang="ja-JP" sz="1400" b="1" kern="100" dirty="0" smtClean="0">
                        <a:solidFill>
                          <a:srgbClr val="00206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1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</a:t>
                      </a:r>
                      <a:r>
                        <a:rPr lang="zh-TW" altLang="en-US" sz="11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境港市上道町</a:t>
                      </a:r>
                      <a:r>
                        <a:rPr lang="en-US" altLang="zh-TW" sz="11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3000</a:t>
                      </a:r>
                      <a:r>
                        <a:rPr lang="zh-TW" altLang="en-US" sz="11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境港市役所別館</a:t>
                      </a:r>
                      <a:r>
                        <a:rPr lang="en-US" altLang="zh-TW" sz="11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lang="zh-TW" altLang="en-US" sz="11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階</a:t>
                      </a:r>
                      <a:r>
                        <a:rPr lang="ja-JP" altLang="ja-JP" sz="11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）</a:t>
                      </a:r>
                    </a:p>
                  </a:txBody>
                  <a:tcPr marL="64066" marR="64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☎</a:t>
                      </a:r>
                      <a:r>
                        <a:rPr lang="ja-JP" altLang="ja-JP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０８５９</a:t>
                      </a:r>
                      <a:r>
                        <a:rPr lang="en-US" altLang="ja-JP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-</a:t>
                      </a:r>
                      <a:r>
                        <a:rPr lang="ja-JP" altLang="en-US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４４</a:t>
                      </a:r>
                      <a:r>
                        <a:rPr lang="en-US" altLang="ja-JP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-</a:t>
                      </a:r>
                      <a:r>
                        <a:rPr lang="ja-JP" altLang="en-US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３３９５</a:t>
                      </a:r>
                      <a:endParaRPr kumimoji="1" lang="en-US" altLang="ja-JP" sz="10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Ⓕ</a:t>
                      </a:r>
                      <a:r>
                        <a:rPr lang="ja-JP" altLang="ja-JP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０８５９</a:t>
                      </a:r>
                      <a:r>
                        <a:rPr lang="en-US" altLang="ja-JP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-</a:t>
                      </a:r>
                      <a:r>
                        <a:rPr lang="ja-JP" altLang="en-US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３６</a:t>
                      </a:r>
                      <a:r>
                        <a:rPr lang="en-US" altLang="ja-JP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-</a:t>
                      </a:r>
                      <a:r>
                        <a:rPr lang="ja-JP" altLang="en-US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８６０９</a:t>
                      </a:r>
                      <a:endParaRPr lang="ja-JP" altLang="ja-JP" sz="1000" b="1" kern="1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4066" marR="640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955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午前８時３０分～</a:t>
                      </a:r>
                      <a:endParaRPr lang="en-US" altLang="ja-JP" sz="1000" b="1" kern="1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R="20955"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b="1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午後５時１５分</a:t>
                      </a:r>
                      <a:endParaRPr kumimoji="1" lang="en-US" altLang="ja-JP" sz="10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066" marR="64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-243408" y="6653625"/>
            <a:ext cx="6691905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33349" eaLnBrk="0" fontAlgn="base" hangingPunct="0">
              <a:spcBef>
                <a:spcPct val="0"/>
              </a:spcBef>
              <a:spcAft>
                <a:spcPct val="0"/>
              </a:spcAft>
              <a:tabLst>
                <a:tab pos="1933564" algn="l"/>
              </a:tabLst>
            </a:pP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相談</a:t>
            </a:r>
            <a:r>
              <a:rPr lang="ja-JP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方法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</a:t>
            </a:r>
            <a:r>
              <a: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lang="ja-JP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133349" eaLnBrk="0" fontAlgn="base" hangingPunct="0">
              <a:spcBef>
                <a:spcPct val="0"/>
              </a:spcBef>
              <a:spcAft>
                <a:spcPct val="0"/>
              </a:spcAft>
              <a:tabLst>
                <a:tab pos="1933564" algn="l"/>
              </a:tabLst>
            </a:pP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○</a:t>
            </a:r>
            <a:r>
              <a:rPr lang="ja-JP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直接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窓口</a:t>
            </a:r>
            <a:r>
              <a:rPr lang="ja-JP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にお越しいただくか、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</a:t>
            </a:r>
            <a:r>
              <a:rPr lang="ja-JP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電話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でご相談ください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133349" eaLnBrk="0" fontAlgn="base" hangingPunct="0">
              <a:spcBef>
                <a:spcPct val="0"/>
              </a:spcBef>
              <a:spcAft>
                <a:spcPct val="0"/>
              </a:spcAft>
              <a:tabLst>
                <a:tab pos="1933564" algn="l"/>
              </a:tabLst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また、体調に不安のある方など、オンラインでの相談にも対応します。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133349" eaLnBrk="0" fontAlgn="base" hangingPunct="0">
              <a:spcBef>
                <a:spcPct val="0"/>
              </a:spcBef>
              <a:spcAft>
                <a:spcPct val="0"/>
              </a:spcAft>
              <a:tabLst>
                <a:tab pos="1933564" algn="l"/>
              </a:tabLst>
            </a:pP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○ご本人に代わって、ご家族からの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相談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もお受けいたします</a:t>
            </a:r>
            <a:r>
              <a:rPr lang="ja-JP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ja-JP" altLang="ja-JP" sz="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133349" eaLnBrk="0" fontAlgn="base" hangingPunct="0">
              <a:spcBef>
                <a:spcPct val="0"/>
              </a:spcBef>
              <a:spcAft>
                <a:spcPct val="0"/>
              </a:spcAft>
              <a:tabLst>
                <a:tab pos="1933564" algn="l"/>
              </a:tabLst>
            </a:pP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○相談の方で</a:t>
            </a:r>
            <a:r>
              <a:rPr lang="ja-JP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混雑</a:t>
            </a:r>
            <a:r>
              <a:rPr lang="ja-JP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する場合が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ありますので、事前に</a:t>
            </a:r>
            <a:r>
              <a:rPr lang="ja-JP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電話、ファクシミリで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indent="133349" eaLnBrk="0" fontAlgn="base" hangingPunct="0">
              <a:spcBef>
                <a:spcPct val="0"/>
              </a:spcBef>
              <a:spcAft>
                <a:spcPct val="0"/>
              </a:spcAft>
              <a:tabLst>
                <a:tab pos="1933564" algn="l"/>
              </a:tabLst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ご予約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されることを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おすすめします</a:t>
            </a:r>
            <a:r>
              <a:rPr lang="ja-JP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 </a:t>
            </a:r>
            <a:endParaRPr lang="ja-JP" altLang="ja-JP" sz="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0" y="8064000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くわしくは、各県立ハローワークにお問い合わせください。</a:t>
            </a:r>
            <a:endParaRPr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2304000" y="8432302"/>
            <a:ext cx="4464000" cy="1440000"/>
            <a:chOff x="2407313" y="7637815"/>
            <a:chExt cx="4222141" cy="1439999"/>
          </a:xfrm>
        </p:grpSpPr>
        <p:sp>
          <p:nvSpPr>
            <p:cNvPr id="40" name="テキスト ボックス 39"/>
            <p:cNvSpPr txBox="1"/>
            <p:nvPr/>
          </p:nvSpPr>
          <p:spPr>
            <a:xfrm>
              <a:off x="2407313" y="7637815"/>
              <a:ext cx="4222141" cy="1439999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5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相談申込書　</a:t>
              </a:r>
              <a:endParaRPr lang="en-US" altLang="ja-JP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0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お名前</a:t>
              </a:r>
              <a:r>
                <a:rPr lang="ja-JP" altLang="en-US" sz="105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　　　　　　　　　</a:t>
              </a:r>
              <a:endParaRPr lang="en-US" altLang="ja-JP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0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おところ</a:t>
              </a:r>
              <a:endParaRPr lang="en-US" altLang="ja-JP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0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相談</a:t>
              </a:r>
              <a:r>
                <a:rPr lang="ja-JP" altLang="en-US" sz="10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希望時間・方法</a:t>
              </a:r>
              <a:r>
                <a:rPr lang="ja-JP" altLang="en-US" sz="105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</a:t>
              </a:r>
              <a:r>
                <a:rPr lang="ja-JP" altLang="en-US" sz="10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時　　分</a:t>
              </a:r>
              <a:r>
                <a:rPr lang="ja-JP" altLang="en-US" sz="10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頃　（来所</a:t>
              </a:r>
              <a:r>
                <a:rPr lang="ja-JP" altLang="en-US" sz="10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</a:t>
              </a:r>
              <a:r>
                <a:rPr lang="ja-JP" altLang="en-US" sz="10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・ 電話 ・ オンライン）</a:t>
              </a:r>
              <a:endParaRPr lang="en-US" altLang="ja-JP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0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連絡先　　</a:t>
              </a:r>
              <a:r>
                <a:rPr lang="ja-JP" altLang="en-US" sz="10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10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　　 電話番号　　　　　　　　　ﾌｧｸｼﾐﾘ　　　　　　　　　　　　　　　　　　　　　　　</a:t>
              </a:r>
              <a:endParaRPr lang="en-US" altLang="ja-JP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0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　　　　　</a:t>
              </a:r>
              <a:r>
                <a:rPr lang="ja-JP" altLang="en-US" sz="10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</a:t>
              </a:r>
              <a:r>
                <a:rPr lang="ja-JP" altLang="en-US" sz="10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 電子メール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cxnSp>
          <p:nvCxnSpPr>
            <p:cNvPr id="33" name="直線コネクタ 32"/>
            <p:cNvCxnSpPr/>
            <p:nvPr/>
          </p:nvCxnSpPr>
          <p:spPr>
            <a:xfrm>
              <a:off x="3739442" y="8277513"/>
              <a:ext cx="2723962" cy="0"/>
            </a:xfrm>
            <a:prstGeom prst="line">
              <a:avLst/>
            </a:prstGeom>
            <a:ln cmpd="sng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/>
            <p:cNvCxnSpPr/>
            <p:nvPr/>
          </p:nvCxnSpPr>
          <p:spPr>
            <a:xfrm>
              <a:off x="3739442" y="8781512"/>
              <a:ext cx="2723962" cy="0"/>
            </a:xfrm>
            <a:prstGeom prst="line">
              <a:avLst/>
            </a:prstGeom>
            <a:ln cmpd="sng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>
              <a:off x="3739442" y="8061513"/>
              <a:ext cx="2723962" cy="0"/>
            </a:xfrm>
            <a:prstGeom prst="line">
              <a:avLst/>
            </a:prstGeom>
            <a:ln cmpd="sng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>
              <a:off x="3739442" y="9015512"/>
              <a:ext cx="2723962" cy="0"/>
            </a:xfrm>
            <a:prstGeom prst="line">
              <a:avLst/>
            </a:prstGeom>
            <a:ln cmpd="sng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/>
            <p:nvPr/>
          </p:nvCxnSpPr>
          <p:spPr>
            <a:xfrm>
              <a:off x="3739442" y="8529512"/>
              <a:ext cx="2723962" cy="0"/>
            </a:xfrm>
            <a:prstGeom prst="line">
              <a:avLst/>
            </a:prstGeom>
            <a:ln cmpd="sng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88993" y="3420000"/>
            <a:ext cx="6713201" cy="8099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鳥取県立ハローワークでは、一般の求職相談はもちろん、県内就職を希望する帰省中の学生の方、ＩＪ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U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ターン就職を希望される方などを対象に「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年末特別相談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窓口」を開設します。ぜひご利用ください！　　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8994" y="51419"/>
            <a:ext cx="1116972" cy="221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36000" rIns="0" bIns="0" rtlCol="0">
            <a:spAutoFit/>
          </a:bodyPr>
          <a:lstStyle/>
          <a:p>
            <a:pPr algn="ctr"/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令和５年度</a:t>
            </a:r>
            <a:endParaRPr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2447686" y="122897"/>
            <a:ext cx="4702085" cy="1640079"/>
            <a:chOff x="1510170" y="-121544"/>
            <a:chExt cx="4702085" cy="1640079"/>
          </a:xfrm>
        </p:grpSpPr>
        <p:sp>
          <p:nvSpPr>
            <p:cNvPr id="30" name="テキスト ボックス 29"/>
            <p:cNvSpPr txBox="1"/>
            <p:nvPr/>
          </p:nvSpPr>
          <p:spPr>
            <a:xfrm>
              <a:off x="1521399" y="-121544"/>
              <a:ext cx="46908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2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鳥取県立ハローワーク</a:t>
              </a:r>
              <a:r>
                <a:rPr lang="ja-JP" altLang="en-US" sz="20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</a:t>
              </a:r>
              <a:endParaRPr lang="ja-JP" altLang="en-US" sz="6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510170" y="350625"/>
              <a:ext cx="43866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40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年末特別相談</a:t>
              </a:r>
              <a:r>
                <a:rPr lang="ja-JP" altLang="en-US" sz="40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窓口</a:t>
              </a:r>
              <a:r>
                <a:rPr lang="ja-JP" altLang="en-US" sz="20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</a:t>
              </a:r>
              <a:endParaRPr lang="ja-JP" altLang="en-US" sz="6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2018005" y="995315"/>
              <a:ext cx="35392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8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のお知らせ</a:t>
              </a:r>
              <a:r>
                <a:rPr lang="ja-JP" altLang="en-US" sz="20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</a:t>
              </a:r>
              <a:endParaRPr lang="ja-JP" altLang="en-US" sz="6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10" name="直角三角形 9"/>
          <p:cNvSpPr/>
          <p:nvPr/>
        </p:nvSpPr>
        <p:spPr>
          <a:xfrm>
            <a:off x="-19050" y="2229469"/>
            <a:ext cx="4483295" cy="1065621"/>
          </a:xfrm>
          <a:prstGeom prst="rtTriangle">
            <a:avLst/>
          </a:prstGeom>
          <a:gradFill>
            <a:gsLst>
              <a:gs pos="0">
                <a:srgbClr val="FFC000"/>
              </a:gs>
              <a:gs pos="65000">
                <a:schemeClr val="bg1"/>
              </a:gs>
              <a:gs pos="9000">
                <a:srgbClr val="FFC000"/>
              </a:gs>
              <a:gs pos="100000">
                <a:schemeClr val="bg1"/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65613" y="2523575"/>
            <a:ext cx="490452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令和５年</a:t>
            </a: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3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１２月</a:t>
            </a:r>
            <a:r>
              <a:rPr lang="ja-JP" altLang="en-US" sz="3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２９日</a:t>
            </a:r>
            <a:r>
              <a:rPr lang="en-US" altLang="ja-JP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金</a:t>
            </a:r>
            <a:r>
              <a:rPr lang="en-US" altLang="ja-JP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en-US" altLang="ja-JP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4320000" y="2700000"/>
            <a:ext cx="26629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通常時、県立ハローワークは、月～土曜</a:t>
            </a:r>
            <a:endParaRPr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日、下表中の時間に開所しています。</a:t>
            </a:r>
            <a:endParaRPr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en-US" altLang="ja-JP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en-US" altLang="ja-JP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土</a:t>
            </a:r>
            <a:r>
              <a:rPr lang="en-US" altLang="ja-JP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en-US" altLang="ja-JP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水</a:t>
            </a:r>
            <a:r>
              <a:rPr lang="en-US" altLang="ja-JP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は休所し、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年始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en-US" altLang="ja-JP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en-US" altLang="ja-JP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木</a:t>
            </a:r>
            <a:r>
              <a:rPr lang="en-US" altLang="ja-JP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から開所いたします。</a:t>
            </a:r>
          </a:p>
        </p:txBody>
      </p:sp>
      <p:sp>
        <p:nvSpPr>
          <p:cNvPr id="53" name="円/楕円 52"/>
          <p:cNvSpPr/>
          <p:nvPr/>
        </p:nvSpPr>
        <p:spPr>
          <a:xfrm rot="661857">
            <a:off x="5435104" y="1453923"/>
            <a:ext cx="1412849" cy="125569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相談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無料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 rot="19780608">
            <a:off x="-135303" y="487344"/>
            <a:ext cx="24039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>
                <a:ln>
                  <a:solidFill>
                    <a:schemeClr val="bg1"/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  </a:t>
            </a:r>
            <a:r>
              <a:rPr lang="ja-JP" alt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就職</a:t>
            </a:r>
            <a:endParaRPr lang="en-US" altLang="ja-JP" sz="3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ＩＪＵ</a:t>
            </a:r>
            <a:endParaRPr lang="en-US" altLang="ja-JP" sz="3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　ターン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8352000"/>
            <a:ext cx="1548000" cy="15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45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3094</TotalTime>
  <Words>456</Words>
  <Application>Microsoft Office PowerPoint</Application>
  <PresentationFormat>A4 210 x 297 mm</PresentationFormat>
  <Paragraphs>65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鳥取県庁</dc:creator>
  <cp:lastModifiedBy>鳥取県</cp:lastModifiedBy>
  <cp:revision>115</cp:revision>
  <cp:lastPrinted>2021-12-10T08:48:36Z</cp:lastPrinted>
  <dcterms:created xsi:type="dcterms:W3CDTF">2017-10-03T05:45:30Z</dcterms:created>
  <dcterms:modified xsi:type="dcterms:W3CDTF">2023-11-29T05:49:57Z</dcterms:modified>
</cp:coreProperties>
</file>